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56" r:id="rId5"/>
    <p:sldId id="262" r:id="rId6"/>
    <p:sldId id="264" r:id="rId7"/>
    <p:sldId id="266" r:id="rId8"/>
    <p:sldId id="267" r:id="rId9"/>
    <p:sldId id="268"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p:scale>
          <a:sx n="66" d="100"/>
          <a:sy n="66" d="100"/>
        </p:scale>
        <p:origin x="5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6/5/2024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6/5/2024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6/5/2024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6/5/2024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IN" dirty="0"/>
              <a:t>Silent Depths</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a:t>SUBMARINE</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Outline</a:t>
            </a:r>
          </a:p>
        </p:txBody>
      </p:sp>
      <p:sp>
        <p:nvSpPr>
          <p:cNvPr id="5" name="Content Placeholder 4">
            <a:extLst>
              <a:ext uri="{FF2B5EF4-FFF2-40B4-BE49-F238E27FC236}">
                <a16:creationId xmlns:a16="http://schemas.microsoft.com/office/drawing/2014/main" id="{128B9EF7-C09F-D298-A76C-2DD6D42A2715}"/>
              </a:ext>
            </a:extLst>
          </p:cNvPr>
          <p:cNvSpPr>
            <a:spLocks noGrp="1"/>
          </p:cNvSpPr>
          <p:nvPr>
            <p:ph idx="1"/>
          </p:nvPr>
        </p:nvSpPr>
        <p:spPr/>
        <p:txBody>
          <a:bodyPr/>
          <a:lstStyle/>
          <a:p>
            <a:r>
              <a:rPr lang="en-IN" dirty="0"/>
              <a:t>What is a Submarine</a:t>
            </a:r>
          </a:p>
          <a:p>
            <a:r>
              <a:rPr lang="en-IN" dirty="0"/>
              <a:t>Operations</a:t>
            </a:r>
          </a:p>
          <a:p>
            <a:r>
              <a:rPr lang="en-IN" dirty="0"/>
              <a:t>Technologies used for Navigation</a:t>
            </a:r>
          </a:p>
          <a:p>
            <a:r>
              <a:rPr lang="en-IN" dirty="0"/>
              <a:t>Inner &amp; Outer Workings</a:t>
            </a:r>
          </a:p>
          <a:p>
            <a:r>
              <a:rPr lang="en-IN" dirty="0"/>
              <a:t>Indian Navy Submarines</a:t>
            </a:r>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8" name="Picture 4" descr="Scorpene Evolved' Submarine Deal ...">
            <a:extLst>
              <a:ext uri="{FF2B5EF4-FFF2-40B4-BE49-F238E27FC236}">
                <a16:creationId xmlns:a16="http://schemas.microsoft.com/office/drawing/2014/main" id="{89D544D7-AA29-CCBE-B67D-66B975900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446"/>
            <a:ext cx="12192000" cy="69654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4C6EA93-E2BF-83A7-7714-B1D1B6AD12C0}"/>
              </a:ext>
            </a:extLst>
          </p:cNvPr>
          <p:cNvSpPr txBox="1"/>
          <p:nvPr/>
        </p:nvSpPr>
        <p:spPr>
          <a:xfrm>
            <a:off x="131975" y="2184739"/>
            <a:ext cx="549582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submarine is a vessel or special kind of ship that has the ability to go underwater. It looks quite like a huge whale. </a:t>
            </a:r>
          </a:p>
        </p:txBody>
      </p:sp>
      <p:sp>
        <p:nvSpPr>
          <p:cNvPr id="13" name="TextBox 12">
            <a:extLst>
              <a:ext uri="{FF2B5EF4-FFF2-40B4-BE49-F238E27FC236}">
                <a16:creationId xmlns:a16="http://schemas.microsoft.com/office/drawing/2014/main" id="{37EAA0AC-2666-F40A-CCA9-2AE01740D04A}"/>
              </a:ext>
            </a:extLst>
          </p:cNvPr>
          <p:cNvSpPr txBox="1"/>
          <p:nvPr/>
        </p:nvSpPr>
        <p:spPr>
          <a:xfrm>
            <a:off x="6671035" y="5080340"/>
            <a:ext cx="5027629"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There are basically three types of submarines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Military Submarines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 Submarines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Tourism Submarines</a:t>
            </a:r>
          </a:p>
          <a:p>
            <a:endParaRPr lang="en-US" dirty="0"/>
          </a:p>
        </p:txBody>
      </p:sp>
      <p:sp>
        <p:nvSpPr>
          <p:cNvPr id="15" name="TextBox 14">
            <a:extLst>
              <a:ext uri="{FF2B5EF4-FFF2-40B4-BE49-F238E27FC236}">
                <a16:creationId xmlns:a16="http://schemas.microsoft.com/office/drawing/2014/main" id="{5ADE3FD6-1667-46EF-021F-13C75F711183}"/>
              </a:ext>
            </a:extLst>
          </p:cNvPr>
          <p:cNvSpPr txBox="1"/>
          <p:nvPr/>
        </p:nvSpPr>
        <p:spPr>
          <a:xfrm>
            <a:off x="2670536" y="330761"/>
            <a:ext cx="6850928" cy="707886"/>
          </a:xfrm>
          <a:prstGeom prst="rect">
            <a:avLst/>
          </a:prstGeom>
          <a:noFill/>
        </p:spPr>
        <p:txBody>
          <a:bodyPr wrap="square">
            <a:spAutoFit/>
          </a:bodyPr>
          <a:lstStyle/>
          <a:p>
            <a:r>
              <a:rPr lang="en-US" sz="4000" dirty="0">
                <a:solidFill>
                  <a:srgbClr val="002060"/>
                </a:solidFill>
                <a:latin typeface="Arial Black" panose="020B0A04020102020204" pitchFamily="34" charset="0"/>
              </a:rPr>
              <a:t>WHAT IS A SUBMARINE</a:t>
            </a:r>
          </a:p>
        </p:txBody>
      </p:sp>
    </p:spTree>
    <p:extLst>
      <p:ext uri="{BB962C8B-B14F-4D97-AF65-F5344CB8AC3E}">
        <p14:creationId xmlns:p14="http://schemas.microsoft.com/office/powerpoint/2010/main" val="2780481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10" name="TextBox 9">
            <a:extLst>
              <a:ext uri="{FF2B5EF4-FFF2-40B4-BE49-F238E27FC236}">
                <a16:creationId xmlns:a16="http://schemas.microsoft.com/office/drawing/2014/main" id="{E2369404-98D7-262E-2F2B-88F127E3E074}"/>
              </a:ext>
            </a:extLst>
          </p:cNvPr>
          <p:cNvSpPr txBox="1"/>
          <p:nvPr/>
        </p:nvSpPr>
        <p:spPr>
          <a:xfrm>
            <a:off x="737646" y="2007660"/>
            <a:ext cx="6430069" cy="3139321"/>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Buoyancy Control : The submarine uses ballast tanks to manage its buoyancy.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2.Movement and Steering : Hydroplanes on the stern control the angle of the dive, while the tail rudder steers the submarine to the right (starboard) or left (port).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Life Support and Air Supply :  Compressed air is stored in air flasks aboard the submarine for life support and to be used with the ballast tanks.</a:t>
            </a:r>
          </a:p>
        </p:txBody>
      </p:sp>
      <p:pic>
        <p:nvPicPr>
          <p:cNvPr id="11" name="Picture 12" descr="USS Requin (SS 481) Submarine - Carnegie Science Center">
            <a:extLst>
              <a:ext uri="{FF2B5EF4-FFF2-40B4-BE49-F238E27FC236}">
                <a16:creationId xmlns:a16="http://schemas.microsoft.com/office/drawing/2014/main" id="{4FB63703-21B5-AD72-915C-001D49781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665" y="2007660"/>
            <a:ext cx="3982064" cy="33594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F0176BF-7482-B131-9FE5-F9856454CD55}"/>
              </a:ext>
            </a:extLst>
          </p:cNvPr>
          <p:cNvSpPr txBox="1"/>
          <p:nvPr/>
        </p:nvSpPr>
        <p:spPr>
          <a:xfrm>
            <a:off x="2674374" y="478049"/>
            <a:ext cx="6096000" cy="646331"/>
          </a:xfrm>
          <a:prstGeom prst="rect">
            <a:avLst/>
          </a:prstGeom>
          <a:noFill/>
        </p:spPr>
        <p:txBody>
          <a:bodyPr wrap="square">
            <a:spAutoFit/>
          </a:bodyPr>
          <a:lstStyle/>
          <a:p>
            <a:pPr algn="ctr"/>
            <a:r>
              <a:rPr lang="en-IN" sz="3600" b="1" dirty="0">
                <a:solidFill>
                  <a:schemeClr val="accent5"/>
                </a:solidFill>
                <a:latin typeface="Times New Roman" panose="02020603050405020304" pitchFamily="18" charset="0"/>
                <a:cs typeface="Times New Roman" panose="02020603050405020304" pitchFamily="18" charset="0"/>
              </a:rPr>
              <a:t>OPERATIONS</a:t>
            </a:r>
          </a:p>
        </p:txBody>
      </p:sp>
    </p:spTree>
    <p:extLst>
      <p:ext uri="{BB962C8B-B14F-4D97-AF65-F5344CB8AC3E}">
        <p14:creationId xmlns:p14="http://schemas.microsoft.com/office/powerpoint/2010/main" val="420191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velopments in the Global Sonar Market - European Security &amp; Defence">
            <a:extLst>
              <a:ext uri="{FF2B5EF4-FFF2-40B4-BE49-F238E27FC236}">
                <a16:creationId xmlns:a16="http://schemas.microsoft.com/office/drawing/2014/main" id="{DE8F82F6-8C07-9C42-4281-E5569D108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05FBEF-CB36-364F-1758-A4E3D0C3E238}"/>
              </a:ext>
            </a:extLst>
          </p:cNvPr>
          <p:cNvSpPr txBox="1"/>
          <p:nvPr/>
        </p:nvSpPr>
        <p:spPr>
          <a:xfrm>
            <a:off x="644892" y="279132"/>
            <a:ext cx="10674417" cy="1077218"/>
          </a:xfrm>
          <a:prstGeom prst="rect">
            <a:avLst/>
          </a:prstGeom>
          <a:noFill/>
        </p:spPr>
        <p:txBody>
          <a:bodyPr wrap="square">
            <a:spAutoFit/>
          </a:bodyPr>
          <a:lstStyle/>
          <a:p>
            <a:pPr algn="ctr"/>
            <a:r>
              <a:rPr lang="en-US" sz="3200" b="1" dirty="0">
                <a:solidFill>
                  <a:schemeClr val="accent5"/>
                </a:solidFill>
                <a:latin typeface="Times New Roman" panose="02020603050405020304" pitchFamily="18" charset="0"/>
                <a:cs typeface="Times New Roman" panose="02020603050405020304" pitchFamily="18" charset="0"/>
              </a:rPr>
              <a:t>Sound Navigation And Ranging Or Sonic Navigation And Ranging</a:t>
            </a:r>
            <a:r>
              <a:rPr lang="en-IN" sz="3200" b="1" dirty="0">
                <a:solidFill>
                  <a:schemeClr val="accent5"/>
                </a:solidFill>
                <a:latin typeface="Times New Roman" panose="02020603050405020304" pitchFamily="18" charset="0"/>
                <a:cs typeface="Times New Roman" panose="02020603050405020304" pitchFamily="18" charset="0"/>
              </a:rPr>
              <a:t> [SONAR]</a:t>
            </a:r>
          </a:p>
        </p:txBody>
      </p:sp>
      <p:sp>
        <p:nvSpPr>
          <p:cNvPr id="6" name="TextBox 5">
            <a:extLst>
              <a:ext uri="{FF2B5EF4-FFF2-40B4-BE49-F238E27FC236}">
                <a16:creationId xmlns:a16="http://schemas.microsoft.com/office/drawing/2014/main" id="{83E714A9-49E3-A2C7-EB0C-53F830D47793}"/>
              </a:ext>
            </a:extLst>
          </p:cNvPr>
          <p:cNvSpPr txBox="1"/>
          <p:nvPr/>
        </p:nvSpPr>
        <p:spPr>
          <a:xfrm>
            <a:off x="4138863" y="4087664"/>
            <a:ext cx="7680960" cy="2308324"/>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Active Sonar</a:t>
            </a:r>
          </a:p>
          <a:p>
            <a:r>
              <a:rPr lang="en-US" dirty="0">
                <a:latin typeface="Times New Roman" panose="02020603050405020304" pitchFamily="18" charset="0"/>
                <a:cs typeface="Times New Roman" panose="02020603050405020304" pitchFamily="18" charset="0"/>
              </a:rPr>
              <a:t>Active sonar emits sound pulses into the water and listens for echoes that return after bouncing off objects. This system helps submarines determine the location, distance, and movement of underwater objects or vessels. </a:t>
            </a:r>
          </a:p>
          <a:p>
            <a:r>
              <a:rPr lang="en-US" b="1" dirty="0">
                <a:latin typeface="Times New Roman" panose="02020603050405020304" pitchFamily="18" charset="0"/>
                <a:cs typeface="Times New Roman" panose="02020603050405020304" pitchFamily="18" charset="0"/>
              </a:rPr>
              <a:t>Passive Sonar</a:t>
            </a:r>
          </a:p>
          <a:p>
            <a:r>
              <a:rPr lang="en-US" dirty="0">
                <a:latin typeface="Times New Roman" panose="02020603050405020304" pitchFamily="18" charset="0"/>
                <a:cs typeface="Times New Roman" panose="02020603050405020304" pitchFamily="18" charset="0"/>
              </a:rPr>
              <a:t>Passive sonar listens for sounds made by other vessels or underwater objects without emitting any sound waves. This method allows submarines to gather information while maintaining stealth. </a:t>
            </a:r>
          </a:p>
        </p:txBody>
      </p:sp>
    </p:spTree>
    <p:extLst>
      <p:ext uri="{BB962C8B-B14F-4D97-AF65-F5344CB8AC3E}">
        <p14:creationId xmlns:p14="http://schemas.microsoft.com/office/powerpoint/2010/main" val="24523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pic>
        <p:nvPicPr>
          <p:cNvPr id="5122" name="Picture 2" descr="SUBMARINE ACTION">
            <a:extLst>
              <a:ext uri="{FF2B5EF4-FFF2-40B4-BE49-F238E27FC236}">
                <a16:creationId xmlns:a16="http://schemas.microsoft.com/office/drawing/2014/main" id="{5AA95B0F-48E1-860C-105B-A2B935F4A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2203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65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6" name="TextBox 5">
            <a:extLst>
              <a:ext uri="{FF2B5EF4-FFF2-40B4-BE49-F238E27FC236}">
                <a16:creationId xmlns:a16="http://schemas.microsoft.com/office/drawing/2014/main" id="{27EAAFBD-9360-5128-9181-05F8D3215BB1}"/>
              </a:ext>
            </a:extLst>
          </p:cNvPr>
          <p:cNvSpPr txBox="1"/>
          <p:nvPr/>
        </p:nvSpPr>
        <p:spPr>
          <a:xfrm>
            <a:off x="1084847" y="1530687"/>
            <a:ext cx="10022305" cy="3970318"/>
          </a:xfrm>
          <a:prstGeom prst="rect">
            <a:avLst/>
          </a:prstGeom>
          <a:noFill/>
        </p:spPr>
        <p:txBody>
          <a:bodyPr wrap="square">
            <a:spAutoFit/>
          </a:bodyPr>
          <a:lstStyle/>
          <a:p>
            <a:r>
              <a:rPr lang="en-US" dirty="0"/>
              <a:t>The Indian Navy operates submarines from four main classes, each serving different purposes and capabilities:</a:t>
            </a:r>
          </a:p>
          <a:p>
            <a:endParaRPr lang="en-US" dirty="0"/>
          </a:p>
          <a:p>
            <a:r>
              <a:rPr lang="en-US" dirty="0"/>
              <a:t>1. </a:t>
            </a:r>
            <a:r>
              <a:rPr lang="en-US" dirty="0" err="1"/>
              <a:t>Kalvari</a:t>
            </a:r>
            <a:r>
              <a:rPr lang="en-US" dirty="0"/>
              <a:t> Class(5) : Diesel-electric attack submarines based on the </a:t>
            </a:r>
            <a:r>
              <a:rPr lang="en-US" dirty="0" err="1"/>
              <a:t>Scorpène</a:t>
            </a:r>
            <a:r>
              <a:rPr lang="en-US" dirty="0"/>
              <a:t>-class design. Used for anti-submarine warfare, anti-surface warfare, intelligence gathering, mine laying, and area surveillance.</a:t>
            </a:r>
          </a:p>
          <a:p>
            <a:endParaRPr lang="en-US" dirty="0"/>
          </a:p>
          <a:p>
            <a:r>
              <a:rPr lang="en-US" dirty="0"/>
              <a:t>2. </a:t>
            </a:r>
            <a:r>
              <a:rPr lang="en-US" dirty="0" err="1"/>
              <a:t>Sindhughosh</a:t>
            </a:r>
            <a:r>
              <a:rPr lang="en-US" dirty="0"/>
              <a:t> Class(7) :  Diesel-electric attack submarines, a variant of the Russian Kilo-class. Mainly used for anti-submarine warfare and intelligence gathering.</a:t>
            </a:r>
          </a:p>
          <a:p>
            <a:endParaRPr lang="en-US" dirty="0"/>
          </a:p>
          <a:p>
            <a:r>
              <a:rPr lang="en-US" dirty="0"/>
              <a:t>3. </a:t>
            </a:r>
            <a:r>
              <a:rPr lang="en-US" dirty="0" err="1"/>
              <a:t>Shishumar</a:t>
            </a:r>
            <a:r>
              <a:rPr lang="en-US" dirty="0"/>
              <a:t> Class (4):  Diesel-electric attack submarines based on the German Type 209 design. Used for anti-submarine warfare, anti-surface warfare, intelligence gathering, and patrol missions.</a:t>
            </a:r>
          </a:p>
          <a:p>
            <a:endParaRPr lang="en-US" dirty="0"/>
          </a:p>
          <a:p>
            <a:r>
              <a:rPr lang="en-US" dirty="0"/>
              <a:t>4. </a:t>
            </a:r>
            <a:r>
              <a:rPr lang="en-US" dirty="0" err="1"/>
              <a:t>Arihant</a:t>
            </a:r>
            <a:r>
              <a:rPr lang="en-US" dirty="0"/>
              <a:t> Class(2) :  Nuclear-powered ballistic missile submarines (SSBNs), India's first indigenous design. </a:t>
            </a:r>
            <a:endParaRPr lang="en-IN" dirty="0"/>
          </a:p>
        </p:txBody>
      </p:sp>
      <p:sp>
        <p:nvSpPr>
          <p:cNvPr id="8" name="TextBox 7">
            <a:extLst>
              <a:ext uri="{FF2B5EF4-FFF2-40B4-BE49-F238E27FC236}">
                <a16:creationId xmlns:a16="http://schemas.microsoft.com/office/drawing/2014/main" id="{D5770B10-96D5-9B35-0332-EDF30F185571}"/>
              </a:ext>
            </a:extLst>
          </p:cNvPr>
          <p:cNvSpPr txBox="1"/>
          <p:nvPr/>
        </p:nvSpPr>
        <p:spPr>
          <a:xfrm>
            <a:off x="3587416" y="291784"/>
            <a:ext cx="5017168" cy="646331"/>
          </a:xfrm>
          <a:prstGeom prst="rect">
            <a:avLst/>
          </a:prstGeom>
          <a:noFill/>
        </p:spPr>
        <p:txBody>
          <a:bodyPr wrap="square">
            <a:spAutoFit/>
          </a:bodyPr>
          <a:lstStyle/>
          <a:p>
            <a:pPr algn="ctr"/>
            <a:r>
              <a:rPr lang="en-IN" sz="3600" dirty="0">
                <a:solidFill>
                  <a:schemeClr val="accent5"/>
                </a:solidFill>
                <a:latin typeface="Times New Roman" panose="02020603050405020304" pitchFamily="18" charset="0"/>
                <a:cs typeface="Times New Roman" panose="02020603050405020304" pitchFamily="18" charset="0"/>
              </a:rPr>
              <a:t>Indian Navy Submarines</a:t>
            </a:r>
          </a:p>
        </p:txBody>
      </p:sp>
    </p:spTree>
    <p:extLst>
      <p:ext uri="{BB962C8B-B14F-4D97-AF65-F5344CB8AC3E}">
        <p14:creationId xmlns:p14="http://schemas.microsoft.com/office/powerpoint/2010/main" val="364683203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132</TotalTime>
  <Words>363</Words>
  <Application>Microsoft Office PowerPoint</Application>
  <PresentationFormat>Widescreen</PresentationFormat>
  <Paragraphs>36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Black</vt:lpstr>
      <vt:lpstr>Calibri</vt:lpstr>
      <vt:lpstr>Corbel</vt:lpstr>
      <vt:lpstr>Times New Roman</vt:lpstr>
      <vt:lpstr>Depth</vt:lpstr>
      <vt:lpstr>SUBMARINE</vt:lpstr>
      <vt:lpstr>Outline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SUBMARINE</dc:title>
  <dc:creator>Srija Gundala</dc:creator>
  <cp:lastModifiedBy>Srija Gundala</cp:lastModifiedBy>
  <cp:revision>1</cp:revision>
  <dcterms:created xsi:type="dcterms:W3CDTF">2024-06-05T17:01:30Z</dcterms:created>
  <dcterms:modified xsi:type="dcterms:W3CDTF">2024-06-05T19:14:06Z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